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72" r:id="rId7"/>
    <p:sldId id="280" r:id="rId8"/>
    <p:sldId id="292" r:id="rId9"/>
    <p:sldId id="293" r:id="rId10"/>
    <p:sldId id="294" r:id="rId11"/>
    <p:sldId id="295" r:id="rId12"/>
    <p:sldId id="284" r:id="rId13"/>
    <p:sldId id="285" r:id="rId14"/>
    <p:sldId id="286" r:id="rId15"/>
    <p:sldId id="296" r:id="rId16"/>
    <p:sldId id="287" r:id="rId17"/>
    <p:sldId id="290" r:id="rId18"/>
    <p:sldId id="298" r:id="rId19"/>
    <p:sldId id="30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59" d="100"/>
          <a:sy n="59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10/29/2019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10/29/2019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7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9606-706C-44A8-9043-7F4E76484FDA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9E8E-5E96-4019-83DE-0BF8963B37DA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0777-5727-4818-8F19-7BDBB057DCB7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EAB6-D297-4170-B747-E232B8704EF8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96A2-5CF8-463F-A14E-3AB6E0DCA1A7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E0C0-8796-4A20-A03F-65D6B8F301B9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5519-739D-46BF-B331-863C7F52EF73}" type="datetime1">
              <a:rPr lang="en-US" smtClean="0"/>
              <a:t>10/29/2019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81D2-41B9-4037-A8C4-8680A7C22090}" type="datetime1">
              <a:rPr lang="en-US" smtClean="0"/>
              <a:t>10/29/2019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2A29-62C9-44B4-8773-069645AEF947}" type="datetime1">
              <a:rPr lang="en-US" smtClean="0"/>
              <a:t>10/29/2019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ADD-A696-4C4E-888B-BECA41118D97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D8DE-E74B-41C7-94DD-598435CFF0EA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1A53674-9CDA-4DA2-A6A8-A89A32BC046E}" type="datetime1">
              <a:rPr lang="en-US" smtClean="0"/>
              <a:t>10/29/2019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認識材料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簡便</a:t>
            </a:r>
            <a:r>
              <a:rPr lang="en-US" dirty="0"/>
              <a:t> / </a:t>
            </a:r>
            <a:r>
              <a:rPr lang="zh-TW" altLang="en-US" dirty="0"/>
              <a:t>加工食物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加工食物的營養價值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簡便食品</a:t>
            </a:r>
            <a:r>
              <a:rPr lang="zh-TW" altLang="en-US" dirty="0" smtClean="0"/>
              <a:t>中的主要營</a:t>
            </a:r>
            <a:r>
              <a:rPr lang="zh-TW" altLang="en-US" dirty="0"/>
              <a:t>養素和礦物質不受食品加工的影響</a:t>
            </a:r>
            <a:endParaRPr lang="en-US" dirty="0"/>
          </a:p>
          <a:p>
            <a:r>
              <a:rPr lang="zh-TW" altLang="en-US" dirty="0"/>
              <a:t>簡便食品的膳食纖維比新鮮食品少</a:t>
            </a:r>
            <a:endParaRPr lang="en-US" dirty="0"/>
          </a:p>
          <a:p>
            <a:r>
              <a:rPr lang="zh-TW" altLang="en-US" dirty="0"/>
              <a:t>罐藏、裝瓶和乾製都會</a:t>
            </a:r>
            <a:r>
              <a:rPr lang="zh-TW" altLang="en-US" dirty="0" smtClean="0"/>
              <a:t>使維生素 </a:t>
            </a:r>
            <a:r>
              <a:rPr lang="en-HK" altLang="zh-TW" dirty="0"/>
              <a:t>B </a:t>
            </a:r>
            <a:r>
              <a:rPr lang="zh-TW" altLang="en-US" dirty="0"/>
              <a:t>群和維生素 </a:t>
            </a:r>
            <a:r>
              <a:rPr lang="en-US" altLang="zh-TW" dirty="0"/>
              <a:t>C </a:t>
            </a:r>
            <a:r>
              <a:rPr lang="zh-TW" altLang="en-US" dirty="0"/>
              <a:t>消失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772399" cy="2105367"/>
          </a:xfrm>
        </p:spPr>
        <p:txBody>
          <a:bodyPr>
            <a:normAutofit/>
          </a:bodyPr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選擇及貯藏</a:t>
            </a:r>
            <a:endParaRPr lang="zh-TW" altLang="en-US" strike="sngStrik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選擇</a:t>
            </a:r>
            <a:r>
              <a:rPr lang="zh-TW" altLang="en-US" dirty="0"/>
              <a:t>及貯</a:t>
            </a:r>
            <a:r>
              <a:rPr lang="zh-TW" altLang="en-US" dirty="0" smtClean="0"/>
              <a:t>藏</a:t>
            </a:r>
            <a:endParaRPr lang="zh-TW" alt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加工食物的選擇</a:t>
            </a:r>
            <a:endParaRPr lang="en-US" dirty="0"/>
          </a:p>
          <a:p>
            <a:r>
              <a:rPr lang="zh-TW" altLang="en-US" dirty="0" smtClean="0"/>
              <a:t>檢查食用日</a:t>
            </a:r>
            <a:r>
              <a:rPr lang="zh-TW" altLang="en-US" dirty="0"/>
              <a:t>期</a:t>
            </a:r>
            <a:endParaRPr lang="en-US" dirty="0"/>
          </a:p>
          <a:p>
            <a:r>
              <a:rPr lang="zh-TW" altLang="en-US" dirty="0"/>
              <a:t>罐頭不應該膨脹，凹陷或生鏽</a:t>
            </a:r>
            <a:endParaRPr lang="en-HK" altLang="zh-TW" dirty="0"/>
          </a:p>
          <a:p>
            <a:r>
              <a:rPr lang="zh-TW" altLang="en-US" dirty="0"/>
              <a:t>瓶子和包裝的乾製食品應完全密封，不應打開</a:t>
            </a:r>
            <a:endParaRPr lang="en-US" dirty="0"/>
          </a:p>
          <a:p>
            <a:r>
              <a:rPr lang="zh-TW" altLang="en-US" dirty="0"/>
              <a:t>冷凍食品不應有重新冷凍的跡象</a:t>
            </a:r>
            <a:r>
              <a:rPr lang="zh-TW" altLang="en-US" dirty="0" smtClean="0"/>
              <a:t>，如</a:t>
            </a:r>
            <a:r>
              <a:rPr lang="zh-TW" altLang="en-US" dirty="0"/>
              <a:t>：</a:t>
            </a:r>
            <a:r>
              <a:rPr lang="zh-TW" altLang="en-US" dirty="0" smtClean="0"/>
              <a:t>大塊</a:t>
            </a:r>
            <a:r>
              <a:rPr lang="zh-TW" altLang="en-US" dirty="0"/>
              <a:t>的冰晶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</a:t>
            </a:r>
            <a:r>
              <a:rPr lang="zh-TW" altLang="en-US" dirty="0" smtClean="0"/>
              <a:t>的</a:t>
            </a:r>
            <a:r>
              <a:rPr lang="zh-TW" altLang="en-US" dirty="0"/>
              <a:t>及貯</a:t>
            </a:r>
            <a:r>
              <a:rPr lang="zh-TW" altLang="en-US" dirty="0" smtClean="0"/>
              <a:t>藏</a:t>
            </a:r>
            <a:endParaRPr lang="en-US" dirty="0"/>
          </a:p>
          <a:p>
            <a:r>
              <a:rPr lang="zh-TW" altLang="en-US" dirty="0"/>
              <a:t>將罐藏、裝瓶和乾製的食品存放在乾燥和通風的櫥櫃中</a:t>
            </a:r>
            <a:endParaRPr lang="en-US" dirty="0"/>
          </a:p>
          <a:p>
            <a:r>
              <a:rPr lang="zh-TW" altLang="en-US" dirty="0"/>
              <a:t>將冷凍食品存放</a:t>
            </a:r>
            <a:r>
              <a:rPr lang="zh-TW" altLang="en-US" dirty="0" smtClean="0"/>
              <a:t>在凍藏格裡</a:t>
            </a:r>
            <a:endParaRPr lang="en-HK" altLang="zh-TW" dirty="0"/>
          </a:p>
          <a:p>
            <a:r>
              <a:rPr lang="zh-TW" altLang="en-US" dirty="0" smtClean="0"/>
              <a:t>根據</a:t>
            </a:r>
            <a:r>
              <a:rPr lang="zh-TW" altLang="en-US" dirty="0"/>
              <a:t>食</a:t>
            </a:r>
            <a:r>
              <a:rPr lang="zh-TW" altLang="en-US" dirty="0" smtClean="0"/>
              <a:t>用日期</a:t>
            </a:r>
            <a:r>
              <a:rPr lang="zh-TW" altLang="en-US" dirty="0"/>
              <a:t>使用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食物及營</a:t>
            </a:r>
            <a:r>
              <a:rPr lang="zh-TW" altLang="en-US" dirty="0"/>
              <a:t>養標籤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食物及營養</a:t>
            </a:r>
            <a:r>
              <a:rPr lang="zh-TW" altLang="en-US" dirty="0"/>
              <a:t>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香港法例管制簡便</a:t>
            </a:r>
            <a:r>
              <a:rPr lang="en-US" altLang="zh-TW" dirty="0"/>
              <a:t>/</a:t>
            </a:r>
            <a:r>
              <a:rPr lang="zh-TW" altLang="en-US" dirty="0"/>
              <a:t>加工食品的標籤：</a:t>
            </a:r>
            <a:endParaRPr lang="en-US" dirty="0"/>
          </a:p>
          <a:p>
            <a:r>
              <a:rPr lang="zh-TW" altLang="en-US" dirty="0"/>
              <a:t>配料表</a:t>
            </a:r>
            <a:endParaRPr lang="en-HK" altLang="zh-TW" dirty="0"/>
          </a:p>
          <a:p>
            <a:pPr lvl="1"/>
            <a:r>
              <a:rPr lang="zh-TW" altLang="en-US" dirty="0"/>
              <a:t>預先包裝食物須加上可閱的標記或標籤，用以表列食物的配料</a:t>
            </a:r>
            <a:endParaRPr lang="en-HK" dirty="0"/>
          </a:p>
          <a:p>
            <a:r>
              <a:rPr lang="zh-TW" altLang="en-US" dirty="0"/>
              <a:t>致敏物質表</a:t>
            </a:r>
            <a:endParaRPr lang="en-HK" dirty="0"/>
          </a:p>
          <a:p>
            <a:pPr marL="566738" lvl="1" indent="-227013"/>
            <a:r>
              <a:rPr lang="zh-TW" altLang="en-US" dirty="0"/>
              <a:t>如食物由下列任何物質組成，或含有下列任何物質 </a:t>
            </a:r>
            <a:r>
              <a:rPr lang="en-US" altLang="zh-TW" dirty="0"/>
              <a:t>——</a:t>
            </a:r>
          </a:p>
          <a:p>
            <a:pPr lvl="2"/>
            <a:r>
              <a:rPr lang="zh-TW" altLang="en-US" dirty="0"/>
              <a:t>含有麩質的穀類</a:t>
            </a:r>
            <a:r>
              <a:rPr lang="en-US" altLang="zh-TW" dirty="0"/>
              <a:t>(</a:t>
            </a:r>
            <a:r>
              <a:rPr lang="zh-TW" altLang="en-US" dirty="0"/>
              <a:t>即小麥、黑麥、大麥、燕麥、裂穀小麥、它們的混合變種及它們的製品</a:t>
            </a:r>
            <a:r>
              <a:rPr lang="en-US" altLang="zh-TW" dirty="0"/>
              <a:t>)</a:t>
            </a:r>
            <a:r>
              <a:rPr lang="zh-TW" altLang="en-US" dirty="0"/>
              <a:t> ；</a:t>
            </a:r>
          </a:p>
          <a:p>
            <a:pPr lvl="2"/>
            <a:r>
              <a:rPr lang="zh-TW" altLang="en-US" dirty="0"/>
              <a:t>甲殼類動物及甲殼類動物製品；</a:t>
            </a:r>
          </a:p>
          <a:p>
            <a:pPr lvl="2"/>
            <a:r>
              <a:rPr lang="zh-TW" altLang="en-US" dirty="0"/>
              <a:t>蛋類及蛋類製品；</a:t>
            </a:r>
          </a:p>
          <a:p>
            <a:pPr lvl="2"/>
            <a:r>
              <a:rPr lang="zh-TW" altLang="en-US" dirty="0"/>
              <a:t>魚類及魚類製品；</a:t>
            </a:r>
          </a:p>
          <a:p>
            <a:pPr lvl="2"/>
            <a:r>
              <a:rPr lang="zh-TW" altLang="en-US" dirty="0"/>
              <a:t>花生、大豆及它們的製品；</a:t>
            </a:r>
          </a:p>
          <a:p>
            <a:pPr lvl="2"/>
            <a:r>
              <a:rPr lang="zh-TW" altLang="en-US" dirty="0"/>
              <a:t>奶類及奶類製品</a:t>
            </a:r>
            <a:r>
              <a:rPr lang="en-US" altLang="zh-TW" dirty="0"/>
              <a:t>(</a:t>
            </a:r>
            <a:r>
              <a:rPr lang="zh-TW" altLang="en-US" dirty="0"/>
              <a:t>包括乳糖</a:t>
            </a:r>
            <a:r>
              <a:rPr lang="en-US" altLang="zh-TW" dirty="0"/>
              <a:t>)</a:t>
            </a:r>
            <a:r>
              <a:rPr lang="zh-TW" altLang="en-US" dirty="0"/>
              <a:t>；</a:t>
            </a:r>
          </a:p>
          <a:p>
            <a:pPr lvl="2"/>
            <a:r>
              <a:rPr lang="zh-TW" altLang="en-US" dirty="0"/>
              <a:t>木本堅果及堅果製品；</a:t>
            </a:r>
            <a:endParaRPr lang="en-HK" altLang="zh-TW" dirty="0"/>
          </a:p>
          <a:p>
            <a:pPr lvl="2"/>
            <a:r>
              <a:rPr lang="zh-TW" altLang="en-US" dirty="0"/>
              <a:t>濃度達到或超過百萬分之十的亞硫酸鹽</a:t>
            </a:r>
            <a:endParaRPr lang="en-HK" altLang="zh-TW" dirty="0"/>
          </a:p>
          <a:p>
            <a:pPr marL="541338" lvl="1" indent="0">
              <a:buNone/>
            </a:pPr>
            <a:r>
              <a:rPr lang="zh-TW" altLang="en-US" dirty="0"/>
              <a:t>該等物質的名稱須在配料表中指明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食物及營養</a:t>
            </a:r>
            <a:r>
              <a:rPr lang="zh-TW" altLang="en-US" dirty="0"/>
              <a:t>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香港法例管制簡便</a:t>
            </a:r>
            <a:r>
              <a:rPr lang="en-US" altLang="zh-TW" dirty="0"/>
              <a:t>/</a:t>
            </a:r>
            <a:r>
              <a:rPr lang="zh-TW" altLang="en-US" dirty="0"/>
              <a:t>加工食品的標籤：</a:t>
            </a:r>
            <a:endParaRPr lang="en-US" dirty="0"/>
          </a:p>
          <a:p>
            <a:r>
              <a:rPr lang="zh-TW" altLang="en-US" dirty="0"/>
              <a:t>適當保質期</a:t>
            </a:r>
            <a:endParaRPr lang="en-HK" altLang="zh-TW" dirty="0"/>
          </a:p>
          <a:p>
            <a:pPr lvl="1"/>
            <a:r>
              <a:rPr lang="zh-TW" altLang="en-US" dirty="0"/>
              <a:t>「此日期前最佳」或「此日期或之前食用」日期的說明</a:t>
            </a:r>
            <a:endParaRPr lang="en-HK" dirty="0"/>
          </a:p>
          <a:p>
            <a:r>
              <a:rPr lang="zh-TW" altLang="en-US" dirty="0"/>
              <a:t>營養標籤</a:t>
            </a:r>
            <a:endParaRPr lang="en-HK" dirty="0"/>
          </a:p>
          <a:p>
            <a:pPr lvl="1"/>
            <a:r>
              <a:rPr lang="zh-TW" altLang="en-US" dirty="0"/>
              <a:t>預先包裝食物須加上標明其能量值及營養素含量的標記或標籤</a:t>
            </a:r>
            <a:endParaRPr lang="en-HK" dirty="0"/>
          </a:p>
          <a:p>
            <a:r>
              <a:rPr lang="zh-TW" altLang="en-US" dirty="0"/>
              <a:t>營養聲稱</a:t>
            </a:r>
            <a:endParaRPr lang="en-HK" altLang="zh-TW" dirty="0"/>
          </a:p>
          <a:p>
            <a:pPr lvl="1"/>
            <a:r>
              <a:rPr lang="zh-TW" altLang="en-US" dirty="0"/>
              <a:t>如任何標籤上或宣傳品中，有作出任何營養聲稱， 則有關營養素的含量須加上標明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2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 err="1"/>
              <a:t>Conforti</a:t>
            </a:r>
            <a:r>
              <a:rPr lang="en-HK" dirty="0"/>
              <a:t>, F. D. (2008). </a:t>
            </a:r>
            <a:r>
              <a:rPr lang="en-HK" i="1" dirty="0"/>
              <a:t>Food selection and preparation: a laboratory manual.</a:t>
            </a:r>
            <a:r>
              <a:rPr lang="en-HK" dirty="0"/>
              <a:t> Ames, IA: Wiley-Blackwell.</a:t>
            </a:r>
          </a:p>
          <a:p>
            <a:r>
              <a:rPr lang="en-HK" dirty="0"/>
              <a:t>James G. Brennan and Alistair S. Grandison. </a:t>
            </a:r>
            <a:r>
              <a:rPr lang="en-HK" i="1" dirty="0"/>
              <a:t>Food processing handbook.</a:t>
            </a:r>
            <a:r>
              <a:rPr lang="en-HK" dirty="0"/>
              <a:t> </a:t>
            </a:r>
            <a:r>
              <a:rPr lang="en-HK" dirty="0" err="1"/>
              <a:t>Weinheim</a:t>
            </a:r>
            <a:r>
              <a:rPr lang="en-HK" dirty="0"/>
              <a:t>: Wiley-VCH; c2012. 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</a:p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加工食物的營養價值</a:t>
            </a:r>
            <a:endParaRPr lang="en-HK" altLang="zh-TW" dirty="0"/>
          </a:p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選擇及貯藏</a:t>
            </a:r>
            <a:endParaRPr lang="en-HK" altLang="zh-TW" strike="sngStrike" dirty="0"/>
          </a:p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</a:t>
            </a:r>
            <a:r>
              <a:rPr lang="zh-TW" altLang="en-US" dirty="0" smtClean="0"/>
              <a:t>食物及營</a:t>
            </a:r>
            <a:r>
              <a:rPr lang="zh-TW" altLang="en-US" dirty="0"/>
              <a:t>養標籤</a:t>
            </a:r>
            <a:endParaRPr lang="en-HK" altLang="zh-TW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簡便食品是已經製備或部分製備的食物</a:t>
            </a:r>
            <a:endParaRPr lang="en-US" dirty="0"/>
          </a:p>
          <a:p>
            <a:r>
              <a:rPr lang="zh-TW" altLang="en-US" dirty="0"/>
              <a:t>它</a:t>
            </a:r>
            <a:r>
              <a:rPr lang="zh-TW" altLang="en-US" dirty="0" smtClean="0"/>
              <a:t>們令</a:t>
            </a:r>
            <a:r>
              <a:rPr lang="zh-TW" altLang="en-US" dirty="0"/>
              <a:t>烹調</a:t>
            </a:r>
            <a:r>
              <a:rPr lang="zh-TW" altLang="en-US" dirty="0" smtClean="0"/>
              <a:t>和上菜更</a:t>
            </a:r>
            <a:r>
              <a:rPr lang="zh-TW" altLang="en-US" dirty="0"/>
              <a:t>容易</a:t>
            </a:r>
            <a:r>
              <a:rPr lang="zh-TW" altLang="en-US" dirty="0" smtClean="0"/>
              <a:t>和快</a:t>
            </a:r>
            <a:r>
              <a:rPr lang="zh-TW" altLang="en-US" dirty="0"/>
              <a:t>捷</a:t>
            </a:r>
            <a:endParaRPr lang="en-US" dirty="0"/>
          </a:p>
          <a:p>
            <a:r>
              <a:rPr lang="zh-TW" altLang="en-US" dirty="0"/>
              <a:t>有些簡便食品是已經準備好</a:t>
            </a:r>
            <a:r>
              <a:rPr lang="zh-TW" altLang="en-US" dirty="0" smtClean="0"/>
              <a:t>可以立刻進食的</a:t>
            </a:r>
            <a:endParaRPr lang="en-US" dirty="0"/>
          </a:p>
          <a:p>
            <a:r>
              <a:rPr lang="zh-TW" altLang="en-US" dirty="0"/>
              <a:t>簡便食品的優點：</a:t>
            </a:r>
            <a:endParaRPr lang="en-US" dirty="0"/>
          </a:p>
          <a:p>
            <a:pPr lvl="1"/>
            <a:r>
              <a:rPr lang="zh-TW" altLang="en-US" dirty="0"/>
              <a:t>節省時間</a:t>
            </a:r>
            <a:endParaRPr lang="en-US" dirty="0"/>
          </a:p>
          <a:p>
            <a:pPr lvl="1"/>
            <a:r>
              <a:rPr lang="zh-TW" altLang="en-US" dirty="0"/>
              <a:t>節省燃料</a:t>
            </a:r>
            <a:r>
              <a:rPr lang="zh-TW" altLang="en-US" dirty="0" smtClean="0"/>
              <a:t>和減少廢物</a:t>
            </a:r>
            <a:endParaRPr lang="en-US" dirty="0"/>
          </a:p>
          <a:p>
            <a:pPr lvl="1"/>
            <a:r>
              <a:rPr lang="zh-TW" altLang="en-US" dirty="0"/>
              <a:t>易於存儲</a:t>
            </a:r>
            <a:endParaRPr lang="en-US" dirty="0"/>
          </a:p>
          <a:p>
            <a:pPr lvl="1"/>
            <a:r>
              <a:rPr lang="zh-TW" altLang="en-US" dirty="0"/>
              <a:t>當食物並非時令時仍可以使用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7902-1D24-4642-8F9E-C7B731D54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FD27C-C004-4B27-B7BF-BB3366BA4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簡便食品可以分為三種主要種</a:t>
            </a:r>
            <a:r>
              <a:rPr lang="zh-TW" altLang="en-US" dirty="0" smtClean="0"/>
              <a:t>類</a:t>
            </a:r>
            <a:endParaRPr lang="en-HK" strike="sngStrike" dirty="0">
              <a:solidFill>
                <a:srgbClr val="3333FF"/>
              </a:solidFill>
            </a:endParaRPr>
          </a:p>
          <a:p>
            <a:r>
              <a:rPr lang="zh-TW" altLang="en-US" dirty="0"/>
              <a:t>罐裝或瓶裝</a:t>
            </a:r>
          </a:p>
          <a:p>
            <a:r>
              <a:rPr lang="zh-TW" altLang="en-US" dirty="0"/>
              <a:t>冷凍食品</a:t>
            </a:r>
          </a:p>
          <a:p>
            <a:r>
              <a:rPr lang="zh-TW" altLang="en-US" dirty="0"/>
              <a:t>乾製的食物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9B247-FF41-48F9-A840-3E14E713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804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罐裝或瓶裝的食物</a:t>
            </a:r>
            <a:endParaRPr lang="en-HK" dirty="0"/>
          </a:p>
          <a:p>
            <a:r>
              <a:rPr lang="zh-TW" altLang="en-US" dirty="0"/>
              <a:t>有些是罐裝或瓶裝的即食食物</a:t>
            </a:r>
            <a:endParaRPr lang="en-HK" dirty="0"/>
          </a:p>
          <a:p>
            <a:r>
              <a:rPr lang="zh-TW" altLang="en-US" dirty="0"/>
              <a:t>有些需要加熱，稀釋或重組</a:t>
            </a:r>
            <a:endParaRPr lang="en-HK" dirty="0"/>
          </a:p>
          <a:p>
            <a:r>
              <a:rPr lang="zh-TW" altLang="en-US" dirty="0"/>
              <a:t>在食品罐藏或裝瓶之前，必須在適當的條件下加熱，如時間、溫度和壓力</a:t>
            </a:r>
            <a:endParaRPr lang="en-HK" dirty="0"/>
          </a:p>
          <a:p>
            <a:r>
              <a:rPr lang="zh-TW" altLang="en-US" dirty="0"/>
              <a:t>食物被加熱，</a:t>
            </a:r>
            <a:r>
              <a:rPr lang="zh-TW" altLang="en-US" dirty="0" smtClean="0"/>
              <a:t>因為可以：</a:t>
            </a:r>
            <a:endParaRPr lang="en-HK" dirty="0"/>
          </a:p>
          <a:p>
            <a:pPr lvl="1"/>
            <a:r>
              <a:rPr lang="zh-TW" altLang="en-US" dirty="0"/>
              <a:t>抑制微生物</a:t>
            </a:r>
          </a:p>
          <a:p>
            <a:pPr lvl="1"/>
            <a:r>
              <a:rPr lang="zh-TW" altLang="en-US" dirty="0"/>
              <a:t>減少化學性損傷</a:t>
            </a:r>
          </a:p>
          <a:p>
            <a:pPr lvl="1"/>
            <a:r>
              <a:rPr lang="zh-TW" altLang="en-US" dirty="0"/>
              <a:t>終止酶活性</a:t>
            </a:r>
          </a:p>
          <a:p>
            <a:pPr lvl="1"/>
            <a:r>
              <a:rPr lang="zh-TW" altLang="en-US" dirty="0"/>
              <a:t>減少物理性變化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8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冷凍食品</a:t>
            </a:r>
            <a:endParaRPr lang="en-HK" dirty="0"/>
          </a:p>
          <a:p>
            <a:r>
              <a:rPr lang="zh-TW" altLang="en-US" dirty="0"/>
              <a:t>有些冷凍食品是即食的、有些需要解凍、還有一些需要烹煮</a:t>
            </a:r>
            <a:endParaRPr lang="en-HK" dirty="0"/>
          </a:p>
          <a:p>
            <a:r>
              <a:rPr lang="zh-TW" altLang="en-US" dirty="0"/>
              <a:t>冷凍去除食物的潛熱，食物中的水會結晶</a:t>
            </a:r>
            <a:endParaRPr lang="en-HK" dirty="0"/>
          </a:p>
          <a:p>
            <a:r>
              <a:rPr lang="zh-TW" altLang="en-US" dirty="0"/>
              <a:t>食物中的溫度降低會影響微生物的活動</a:t>
            </a:r>
            <a:endParaRPr lang="en-HK" dirty="0"/>
          </a:p>
          <a:p>
            <a:r>
              <a:rPr lang="zh-TW" altLang="en-US" dirty="0"/>
              <a:t>冷凍影響食物的重要質量指標</a:t>
            </a:r>
            <a:r>
              <a:rPr lang="zh-TW" altLang="en-US"/>
              <a:t>，</a:t>
            </a:r>
            <a:r>
              <a:rPr lang="zh-TW" altLang="en-US" smtClean="0"/>
              <a:t>如：質地</a:t>
            </a:r>
            <a:r>
              <a:rPr lang="zh-TW" altLang="en-US" dirty="0"/>
              <a:t>、顏色、味道和營養成分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9599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乾製的食物</a:t>
            </a:r>
            <a:endParaRPr lang="en-HK" dirty="0"/>
          </a:p>
          <a:p>
            <a:r>
              <a:rPr lang="zh-TW" altLang="en-US" dirty="0"/>
              <a:t>有些乾的食物需要用水或其他成分重新配製，有些需要烹煮</a:t>
            </a:r>
            <a:endParaRPr lang="en-HK" dirty="0"/>
          </a:p>
          <a:p>
            <a:r>
              <a:rPr lang="zh-TW" altLang="en-US" dirty="0"/>
              <a:t>在一些固體含量相對較低的食物中，可以增加這種液體的固體含量</a:t>
            </a:r>
            <a:endParaRPr lang="en-HK" dirty="0"/>
          </a:p>
          <a:p>
            <a:r>
              <a:rPr lang="zh-TW" altLang="en-US" dirty="0"/>
              <a:t>一種常用的方法是運用加熱蒸發部分水</a:t>
            </a:r>
            <a:endParaRPr lang="en-HK" dirty="0"/>
          </a:p>
          <a:p>
            <a:r>
              <a:rPr lang="zh-TW" altLang="en-US" dirty="0"/>
              <a:t>食物乾燥後，其質量和體積會減少，這有助於：</a:t>
            </a:r>
            <a:endParaRPr lang="en-HK" dirty="0"/>
          </a:p>
          <a:p>
            <a:pPr lvl="1"/>
            <a:r>
              <a:rPr lang="zh-TW" altLang="en-US" dirty="0"/>
              <a:t>生產濃縮液體產品（銷售給消費者）</a:t>
            </a:r>
            <a:endParaRPr lang="en-HK" dirty="0"/>
          </a:p>
          <a:p>
            <a:pPr lvl="1"/>
            <a:r>
              <a:rPr lang="zh-TW" altLang="en-US" dirty="0"/>
              <a:t>預先濃縮液體以作進一步處理</a:t>
            </a:r>
            <a:endParaRPr lang="en-HK" dirty="0"/>
          </a:p>
          <a:p>
            <a:pPr lvl="1"/>
            <a:r>
              <a:rPr lang="zh-TW" altLang="en-US" dirty="0"/>
              <a:t>降低運輸</a:t>
            </a:r>
            <a:r>
              <a:rPr lang="zh-TW" altLang="en-US" dirty="0" smtClean="0"/>
              <a:t>、</a:t>
            </a:r>
            <a:r>
              <a:rPr lang="zh-TW" altLang="en-US" dirty="0"/>
              <a:t>貯</a:t>
            </a:r>
            <a:r>
              <a:rPr lang="zh-TW" altLang="en-US" dirty="0" smtClean="0"/>
              <a:t>藏和</a:t>
            </a:r>
            <a:r>
              <a:rPr lang="zh-TW" altLang="en-US" dirty="0"/>
              <a:t>包裝的成本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58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238999" cy="2105367"/>
          </a:xfrm>
        </p:spPr>
        <p:txBody>
          <a:bodyPr>
            <a:normAutofit/>
          </a:bodyPr>
          <a:lstStyle/>
          <a:p>
            <a:r>
              <a:rPr lang="zh-TW" altLang="en-US" dirty="0"/>
              <a:t>簡便 </a:t>
            </a:r>
            <a:r>
              <a:rPr lang="en-US" altLang="zh-TW" dirty="0"/>
              <a:t>/ </a:t>
            </a:r>
            <a:r>
              <a:rPr lang="zh-TW" altLang="en-US" dirty="0"/>
              <a:t>加工食物的營養價值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40262f94-9f35-4ac3-9a90-690165a166b7"/>
    <ds:schemaRef ds:uri="http://schemas.microsoft.com/office/2006/documentManagement/types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241</TotalTime>
  <Words>856</Words>
  <Application>Microsoft Office PowerPoint</Application>
  <PresentationFormat>如螢幕大小 (4:3)</PresentationFormat>
  <Paragraphs>109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1" baseType="lpstr">
      <vt:lpstr>微軟正黑體</vt:lpstr>
      <vt:lpstr>Arial</vt:lpstr>
      <vt:lpstr>Constantia</vt:lpstr>
      <vt:lpstr>Cooking 16x9</vt:lpstr>
      <vt:lpstr>認識材料</vt:lpstr>
      <vt:lpstr>課題</vt:lpstr>
      <vt:lpstr>簡便 / 加工食物的種類</vt:lpstr>
      <vt:lpstr>簡便 / 加工食物的種類</vt:lpstr>
      <vt:lpstr>簡便 / 加工食物的種類</vt:lpstr>
      <vt:lpstr>簡便 / 加工食物的種類</vt:lpstr>
      <vt:lpstr>簡便 / 加工食物的種類</vt:lpstr>
      <vt:lpstr>簡便 / 加工食物的種類</vt:lpstr>
      <vt:lpstr>簡便 / 加工食物的營養價值</vt:lpstr>
      <vt:lpstr>簡便 / 加工食物的營養價值</vt:lpstr>
      <vt:lpstr>簡便 / 加工食物的選擇及貯藏</vt:lpstr>
      <vt:lpstr>簡便 / 加工食物的選擇及貯藏</vt:lpstr>
      <vt:lpstr>簡便 / 加工食物的選擇及貯藏</vt:lpstr>
      <vt:lpstr>簡便 / 加工食物的食物及營養標籤</vt:lpstr>
      <vt:lpstr>簡便 / 加工食物的食物及營養標籤</vt:lpstr>
      <vt:lpstr>簡便 / 加工食物的食物及營養標籤</vt:lpstr>
      <vt:lpstr>參考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LOK, Kwan-wai</cp:lastModifiedBy>
  <cp:revision>62</cp:revision>
  <dcterms:created xsi:type="dcterms:W3CDTF">2017-09-14T05:33:51Z</dcterms:created>
  <dcterms:modified xsi:type="dcterms:W3CDTF">2019-10-29T04:18:06Z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